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O7_-_iA1cc"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9de6784f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9de6784f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https://www.youtube.com/watch?v=0O7_-_iA1cc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c5656e7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c5656e7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9de6784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9de6784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9de6784f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9de6784f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9de6784f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9de6784f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9de6784f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9de6784f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9de6784f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9de6784f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9de6784f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9de6784f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gif"/><Relationship Id="rId4" Type="http://schemas.openxmlformats.org/officeDocument/2006/relationships/image" Target="../media/image1.png"/><Relationship Id="rId5" Type="http://schemas.openxmlformats.org/officeDocument/2006/relationships/hyperlink" Target="https://www.youtube.com/watch?v=aw6KyJTB2Y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QidB96ZrPR0" TargetMode="External"/><Relationship Id="rId4" Type="http://schemas.openxmlformats.org/officeDocument/2006/relationships/image" Target="../media/image9.gif"/><Relationship Id="rId5" Type="http://schemas.openxmlformats.org/officeDocument/2006/relationships/image" Target="../media/image2.gif"/><Relationship Id="rId6" Type="http://schemas.openxmlformats.org/officeDocument/2006/relationships/image" Target="../media/image5.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google.com/earth" TargetMode="External"/><Relationship Id="rId4" Type="http://schemas.openxmlformats.org/officeDocument/2006/relationships/hyperlink" Target="https://www.google.com/earth" TargetMode="External"/><Relationship Id="rId5" Type="http://schemas.openxmlformats.org/officeDocument/2006/relationships/image" Target="../media/image8.gif"/><Relationship Id="rId6" Type="http://schemas.openxmlformats.org/officeDocument/2006/relationships/slide" Target="/ppt/slides/slide3.xml"/><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GNVKhWpTmck" TargetMode="External"/><Relationship Id="rId4" Type="http://schemas.openxmlformats.org/officeDocument/2006/relationships/image" Target="../media/image3.png"/><Relationship Id="rId5" Type="http://schemas.openxmlformats.org/officeDocument/2006/relationships/hyperlink" Target="https://www.youtube.com/watch?v=is46P3kYhvQ"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youtube.com/watch?v=dtMPOrFtOaY"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61600" y="1045600"/>
            <a:ext cx="9008700" cy="35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9600">
                <a:latin typeface="Courier New"/>
                <a:ea typeface="Courier New"/>
                <a:cs typeface="Courier New"/>
                <a:sym typeface="Courier New"/>
              </a:rPr>
              <a:t>Welcome</a:t>
            </a:r>
            <a:endParaRPr b="1" sz="9600">
              <a:latin typeface="Courier New"/>
              <a:ea typeface="Courier New"/>
              <a:cs typeface="Courier New"/>
              <a:sym typeface="Courier New"/>
            </a:endParaRPr>
          </a:p>
          <a:p>
            <a:pPr indent="0" lvl="0" marL="0" rtl="0" algn="ctr">
              <a:spcBef>
                <a:spcPts val="0"/>
              </a:spcBef>
              <a:spcAft>
                <a:spcPts val="0"/>
              </a:spcAft>
              <a:buNone/>
            </a:pPr>
            <a:r>
              <a:t/>
            </a:r>
            <a:endParaRPr b="1" sz="9600"/>
          </a:p>
        </p:txBody>
      </p:sp>
      <p:cxnSp>
        <p:nvCxnSpPr>
          <p:cNvPr id="55" name="Google Shape;55;p13"/>
          <p:cNvCxnSpPr/>
          <p:nvPr/>
        </p:nvCxnSpPr>
        <p:spPr>
          <a:xfrm>
            <a:off x="462000" y="2633350"/>
            <a:ext cx="8100300" cy="30900"/>
          </a:xfrm>
          <a:prstGeom prst="straightConnector1">
            <a:avLst/>
          </a:prstGeom>
          <a:noFill/>
          <a:ln cap="flat" cmpd="sng" w="76200">
            <a:solidFill>
              <a:srgbClr val="000000"/>
            </a:solidFill>
            <a:prstDash val="solid"/>
            <a:round/>
            <a:headEnd len="med" w="med" type="none"/>
            <a:tailEnd len="med" w="med" type="none"/>
          </a:ln>
        </p:spPr>
      </p:cxnSp>
      <p:sp>
        <p:nvSpPr>
          <p:cNvPr id="56" name="Google Shape;56;p13"/>
          <p:cNvSpPr/>
          <p:nvPr/>
        </p:nvSpPr>
        <p:spPr>
          <a:xfrm>
            <a:off x="2487800" y="2901550"/>
            <a:ext cx="4048703" cy="121997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FF00"/>
                </a:solidFill>
                <a:latin typeface="Arial"/>
              </a:rPr>
              <a:t>Awari</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p:nvPr/>
        </p:nvSpPr>
        <p:spPr>
          <a:xfrm>
            <a:off x="-212" y="477400"/>
            <a:ext cx="9144000" cy="14937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4">
            <a:alphaModFix/>
          </a:blip>
          <a:stretch>
            <a:fillRect/>
          </a:stretch>
        </p:blipFill>
        <p:spPr>
          <a:xfrm rot="313637">
            <a:off x="5258700" y="484250"/>
            <a:ext cx="4054676" cy="2280748"/>
          </a:xfrm>
          <a:prstGeom prst="rect">
            <a:avLst/>
          </a:prstGeom>
          <a:noFill/>
          <a:ln>
            <a:noFill/>
          </a:ln>
        </p:spPr>
      </p:pic>
      <p:sp>
        <p:nvSpPr>
          <p:cNvPr id="63" name="Google Shape;63;p14"/>
          <p:cNvSpPr txBox="1"/>
          <p:nvPr/>
        </p:nvSpPr>
        <p:spPr>
          <a:xfrm>
            <a:off x="508200" y="754550"/>
            <a:ext cx="5035800" cy="10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t>We’re going to…..</a:t>
            </a:r>
            <a:endParaRPr sz="4600"/>
          </a:p>
        </p:txBody>
      </p:sp>
      <p:sp>
        <p:nvSpPr>
          <p:cNvPr id="64" name="Google Shape;64;p14"/>
          <p:cNvSpPr/>
          <p:nvPr/>
        </p:nvSpPr>
        <p:spPr>
          <a:xfrm>
            <a:off x="1930160" y="2445350"/>
            <a:ext cx="5283287" cy="1876443"/>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Merriweather"/>
              </a:rPr>
              <a:t>Nigeria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2900"/>
                                        <p:tgtEl>
                                          <p:spTgt spid="64"/>
                                        </p:tgtEl>
                                        <p:attrNameLst>
                                          <p:attrName>ppt_y</p:attrName>
                                        </p:attrNameLst>
                                      </p:cBhvr>
                                      <p:tavLst>
                                        <p:tav fmla="" tm="0">
                                          <p:val>
                                            <p:strVal val="#ppt_y-1"/>
                                          </p:val>
                                        </p:tav>
                                        <p:tav fmla="" tm="100000">
                                          <p:val>
                                            <p:strVal val="#ppt_y"/>
                                          </p:val>
                                        </p:tav>
                                      </p:tavLst>
                                    </p:anim>
                                  </p:childTnLst>
                                </p:cTn>
                              </p:par>
                            </p:childTnLst>
                          </p:cTn>
                        </p:par>
                        <p:par>
                          <p:cTn fill="hold">
                            <p:stCondLst>
                              <p:cond delay="2900"/>
                            </p:stCondLst>
                            <p:childTnLst>
                              <p:par>
                                <p:cTn fill="hold" nodeType="afterEffect" presetClass="emph" presetID="8" presetSubtype="0">
                                  <p:stCondLst>
                                    <p:cond delay="0"/>
                                  </p:stCondLst>
                                  <p:childTnLst>
                                    <p:animRot by="-21600000">
                                      <p:cBhvr>
                                        <p:cTn dur="2400" fill="hold"/>
                                        <p:tgtEl>
                                          <p:spTgt spid="6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p:nvPr/>
        </p:nvSpPr>
        <p:spPr>
          <a:xfrm>
            <a:off x="165225" y="308875"/>
            <a:ext cx="2811900" cy="46332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3168450" y="331375"/>
            <a:ext cx="2811900" cy="46332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6194475" y="331375"/>
            <a:ext cx="2811900" cy="46332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nvSpPr>
        <p:spPr>
          <a:xfrm>
            <a:off x="322300" y="496900"/>
            <a:ext cx="2471100" cy="42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900"/>
              <a:t>K</a:t>
            </a:r>
            <a:endParaRPr b="1" sz="3900"/>
          </a:p>
          <a:p>
            <a:pPr indent="0" lvl="0" marL="0" rtl="0" algn="ctr">
              <a:spcBef>
                <a:spcPts val="0"/>
              </a:spcBef>
              <a:spcAft>
                <a:spcPts val="0"/>
              </a:spcAft>
              <a:buNone/>
            </a:pPr>
            <a:r>
              <a:rPr b="1" lang="en" sz="1000"/>
              <a:t>What do you know about Nigeria?</a:t>
            </a:r>
            <a:endParaRPr b="1" sz="1000"/>
          </a:p>
          <a:p>
            <a:pPr indent="0" lvl="0" marL="0" rtl="0" algn="ctr">
              <a:spcBef>
                <a:spcPts val="0"/>
              </a:spcBef>
              <a:spcAft>
                <a:spcPts val="0"/>
              </a:spcAft>
              <a:buNone/>
            </a:pPr>
            <a:r>
              <a:t/>
            </a:r>
            <a:endParaRPr b="1" sz="1000"/>
          </a:p>
          <a:p>
            <a:pPr indent="-292100" lvl="0" marL="457200" rtl="0" algn="l">
              <a:spcBef>
                <a:spcPts val="0"/>
              </a:spcBef>
              <a:spcAft>
                <a:spcPts val="0"/>
              </a:spcAft>
              <a:buSzPts val="1000"/>
              <a:buChar char="●"/>
            </a:pPr>
            <a:r>
              <a:rPr b="1" lang="en" sz="1000"/>
              <a:t>A country in Africa</a:t>
            </a:r>
            <a:endParaRPr b="1" sz="1000"/>
          </a:p>
          <a:p>
            <a:pPr indent="-292100" lvl="0" marL="457200" rtl="0" algn="l">
              <a:spcBef>
                <a:spcPts val="0"/>
              </a:spcBef>
              <a:spcAft>
                <a:spcPts val="0"/>
              </a:spcAft>
              <a:buSzPts val="1000"/>
              <a:buChar char="●"/>
            </a:pPr>
            <a:r>
              <a:rPr b="1" lang="en" sz="1000"/>
              <a:t>Flag colors are green and white</a:t>
            </a:r>
            <a:endParaRPr b="1" sz="1000"/>
          </a:p>
          <a:p>
            <a:pPr indent="-292100" lvl="0" marL="457200" rtl="0" algn="l">
              <a:spcBef>
                <a:spcPts val="0"/>
              </a:spcBef>
              <a:spcAft>
                <a:spcPts val="0"/>
              </a:spcAft>
              <a:buSzPts val="1000"/>
              <a:buChar char="●"/>
            </a:pPr>
            <a:r>
              <a:rPr b="1" lang="en" sz="1000"/>
              <a:t>People in Nigeria are called Nigerian people</a:t>
            </a:r>
            <a:endParaRPr b="1" sz="1000"/>
          </a:p>
          <a:p>
            <a:pPr indent="-292100" lvl="0" marL="457200" rtl="0" algn="l">
              <a:spcBef>
                <a:spcPts val="0"/>
              </a:spcBef>
              <a:spcAft>
                <a:spcPts val="0"/>
              </a:spcAft>
              <a:buSzPts val="1000"/>
              <a:buChar char="●"/>
            </a:pPr>
            <a:r>
              <a:rPr b="1" lang="en" sz="1000"/>
              <a:t>It is hot in Nigeria</a:t>
            </a:r>
            <a:endParaRPr b="1" sz="1000"/>
          </a:p>
          <a:p>
            <a:pPr indent="-292100" lvl="0" marL="457200" rtl="0" algn="l">
              <a:spcBef>
                <a:spcPts val="0"/>
              </a:spcBef>
              <a:spcAft>
                <a:spcPts val="0"/>
              </a:spcAft>
              <a:buSzPts val="1000"/>
              <a:buChar char="●"/>
            </a:pPr>
            <a:r>
              <a:rPr b="1" lang="en" sz="1000"/>
              <a:t>It’s one of the most populated countries in the world</a:t>
            </a:r>
            <a:endParaRPr b="1" sz="1000"/>
          </a:p>
          <a:p>
            <a:pPr indent="-292100" lvl="0" marL="457200" rtl="0" algn="l">
              <a:spcBef>
                <a:spcPts val="0"/>
              </a:spcBef>
              <a:spcAft>
                <a:spcPts val="0"/>
              </a:spcAft>
              <a:buSzPts val="1000"/>
              <a:buChar char="●"/>
            </a:pPr>
            <a:r>
              <a:rPr b="1" lang="en" sz="1000"/>
              <a:t>There are a lot of cities in Nigeria</a:t>
            </a:r>
            <a:endParaRPr b="1" sz="1000"/>
          </a:p>
          <a:p>
            <a:pPr indent="-292100" lvl="0" marL="457200" rtl="0" algn="l">
              <a:spcBef>
                <a:spcPts val="0"/>
              </a:spcBef>
              <a:spcAft>
                <a:spcPts val="0"/>
              </a:spcAft>
              <a:buSzPts val="1000"/>
              <a:buChar char="●"/>
            </a:pPr>
            <a:r>
              <a:t/>
            </a:r>
            <a:endParaRPr b="1" sz="1000"/>
          </a:p>
        </p:txBody>
      </p:sp>
      <p:sp>
        <p:nvSpPr>
          <p:cNvPr id="73" name="Google Shape;73;p15"/>
          <p:cNvSpPr txBox="1"/>
          <p:nvPr/>
        </p:nvSpPr>
        <p:spPr>
          <a:xfrm>
            <a:off x="3350250" y="526075"/>
            <a:ext cx="2471100" cy="42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900"/>
              <a:t>W</a:t>
            </a:r>
            <a:endParaRPr b="1" sz="3900"/>
          </a:p>
          <a:p>
            <a:pPr indent="0" lvl="0" marL="0" rtl="0" algn="ctr">
              <a:spcBef>
                <a:spcPts val="0"/>
              </a:spcBef>
              <a:spcAft>
                <a:spcPts val="0"/>
              </a:spcAft>
              <a:buNone/>
            </a:pPr>
            <a:r>
              <a:rPr b="1" lang="en" sz="1000">
                <a:solidFill>
                  <a:schemeClr val="dk1"/>
                </a:solidFill>
              </a:rPr>
              <a:t>What do you want to know about Nigeria?</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What holidays do they celebrate?</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What type of art do they have?</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What kind of foods to they eat?</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What type of clothing do they wear?</a:t>
            </a:r>
            <a:endParaRPr b="1" sz="1000">
              <a:solidFill>
                <a:schemeClr val="dk1"/>
              </a:solidFill>
            </a:endParaRPr>
          </a:p>
          <a:p>
            <a:pPr indent="-292100" lvl="0" marL="457200" rtl="0" algn="l">
              <a:spcBef>
                <a:spcPts val="0"/>
              </a:spcBef>
              <a:spcAft>
                <a:spcPts val="0"/>
              </a:spcAft>
              <a:buClr>
                <a:schemeClr val="dk1"/>
              </a:buClr>
              <a:buSzPts val="1000"/>
              <a:buChar char="●"/>
            </a:pPr>
            <a:r>
              <a:t/>
            </a:r>
            <a:endParaRPr b="1" sz="1000">
              <a:solidFill>
                <a:schemeClr val="dk1"/>
              </a:solidFill>
            </a:endParaRPr>
          </a:p>
          <a:p>
            <a:pPr indent="0" lvl="0" marL="0" rtl="0" algn="ctr">
              <a:spcBef>
                <a:spcPts val="0"/>
              </a:spcBef>
              <a:spcAft>
                <a:spcPts val="0"/>
              </a:spcAft>
              <a:buNone/>
            </a:pPr>
            <a:r>
              <a:t/>
            </a:r>
            <a:endParaRPr b="1" sz="1000"/>
          </a:p>
        </p:txBody>
      </p:sp>
      <p:sp>
        <p:nvSpPr>
          <p:cNvPr id="74" name="Google Shape;74;p15"/>
          <p:cNvSpPr txBox="1"/>
          <p:nvPr/>
        </p:nvSpPr>
        <p:spPr>
          <a:xfrm>
            <a:off x="6355400" y="600250"/>
            <a:ext cx="2471100" cy="42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900"/>
              <a:t>L</a:t>
            </a:r>
            <a:endParaRPr b="1" sz="3900"/>
          </a:p>
          <a:p>
            <a:pPr indent="0" lvl="0" marL="0" rtl="0" algn="ctr">
              <a:spcBef>
                <a:spcPts val="0"/>
              </a:spcBef>
              <a:spcAft>
                <a:spcPts val="0"/>
              </a:spcAft>
              <a:buNone/>
            </a:pPr>
            <a:r>
              <a:rPr b="1" lang="en" sz="1000">
                <a:solidFill>
                  <a:schemeClr val="dk1"/>
                </a:solidFill>
              </a:rPr>
              <a:t>What have you learned about Nigeria?</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People in Nigeria celebrate New Years, Easter, and many other holidays.</a:t>
            </a:r>
            <a:endParaRPr b="1" sz="1000">
              <a:solidFill>
                <a:schemeClr val="dk1"/>
              </a:solidFill>
            </a:endParaRPr>
          </a:p>
          <a:p>
            <a:pPr indent="-292100" lvl="0" marL="457200" rtl="0" algn="l">
              <a:spcBef>
                <a:spcPts val="0"/>
              </a:spcBef>
              <a:spcAft>
                <a:spcPts val="0"/>
              </a:spcAft>
              <a:buClr>
                <a:schemeClr val="dk1"/>
              </a:buClr>
              <a:buSzPts val="1000"/>
              <a:buChar char="●"/>
            </a:pPr>
            <a:r>
              <a:rPr b="1" lang="en" sz="1000">
                <a:solidFill>
                  <a:schemeClr val="dk1"/>
                </a:solidFill>
              </a:rPr>
              <a:t>Some people in Nigeria wear robes and tribal clothing.  Girls wear skirts, boys can wear pants and shirts typical of what we would were in the United States.</a:t>
            </a:r>
            <a:endParaRPr b="1" sz="1000">
              <a:solidFill>
                <a:schemeClr val="dk1"/>
              </a:solidFill>
            </a:endParaRPr>
          </a:p>
          <a:p>
            <a:pPr indent="-292100" lvl="0" marL="457200" rtl="0" algn="l">
              <a:spcBef>
                <a:spcPts val="0"/>
              </a:spcBef>
              <a:spcAft>
                <a:spcPts val="0"/>
              </a:spcAft>
              <a:buClr>
                <a:schemeClr val="dk1"/>
              </a:buClr>
              <a:buSzPts val="1000"/>
              <a:buChar char="●"/>
            </a:pPr>
            <a:r>
              <a:t/>
            </a:r>
            <a:endParaRPr b="1"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p16"/>
          <p:cNvPicPr preferRelativeResize="0"/>
          <p:nvPr/>
        </p:nvPicPr>
        <p:blipFill>
          <a:blip r:embed="rId4">
            <a:alphaModFix/>
          </a:blip>
          <a:stretch>
            <a:fillRect/>
          </a:stretch>
        </p:blipFill>
        <p:spPr>
          <a:xfrm>
            <a:off x="1432175" y="771900"/>
            <a:ext cx="402325" cy="431675"/>
          </a:xfrm>
          <a:prstGeom prst="rect">
            <a:avLst/>
          </a:prstGeom>
          <a:noFill/>
          <a:ln>
            <a:noFill/>
          </a:ln>
        </p:spPr>
      </p:pic>
      <p:pic>
        <p:nvPicPr>
          <p:cNvPr id="80" name="Google Shape;80;p16"/>
          <p:cNvPicPr preferRelativeResize="0"/>
          <p:nvPr/>
        </p:nvPicPr>
        <p:blipFill>
          <a:blip r:embed="rId4">
            <a:alphaModFix/>
          </a:blip>
          <a:stretch>
            <a:fillRect/>
          </a:stretch>
        </p:blipFill>
        <p:spPr>
          <a:xfrm>
            <a:off x="3883100" y="2279950"/>
            <a:ext cx="402325" cy="493600"/>
          </a:xfrm>
          <a:prstGeom prst="rect">
            <a:avLst/>
          </a:prstGeom>
          <a:noFill/>
          <a:ln>
            <a:noFill/>
          </a:ln>
        </p:spPr>
      </p:pic>
      <p:sp>
        <p:nvSpPr>
          <p:cNvPr id="81" name="Google Shape;81;p16"/>
          <p:cNvSpPr txBox="1"/>
          <p:nvPr/>
        </p:nvSpPr>
        <p:spPr>
          <a:xfrm>
            <a:off x="1601550" y="1141975"/>
            <a:ext cx="1755600" cy="7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Cleveland, Ohio,</a:t>
            </a:r>
            <a:endParaRPr b="1"/>
          </a:p>
          <a:p>
            <a:pPr indent="0" lvl="0" marL="0" rtl="0" algn="l">
              <a:spcBef>
                <a:spcPts val="0"/>
              </a:spcBef>
              <a:spcAft>
                <a:spcPts val="0"/>
              </a:spcAft>
              <a:buNone/>
            </a:pPr>
            <a:r>
              <a:rPr b="1" lang="en"/>
              <a:t>United States of America</a:t>
            </a:r>
            <a:endParaRPr b="1"/>
          </a:p>
        </p:txBody>
      </p:sp>
      <p:sp>
        <p:nvSpPr>
          <p:cNvPr id="82" name="Google Shape;82;p16"/>
          <p:cNvSpPr txBox="1"/>
          <p:nvPr/>
        </p:nvSpPr>
        <p:spPr>
          <a:xfrm>
            <a:off x="4110900" y="2695750"/>
            <a:ext cx="1141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Nigeria</a:t>
            </a:r>
            <a:endParaRPr b="1"/>
          </a:p>
        </p:txBody>
      </p:sp>
      <p:sp>
        <p:nvSpPr>
          <p:cNvPr id="83" name="Google Shape;83;p16"/>
          <p:cNvSpPr txBox="1"/>
          <p:nvPr/>
        </p:nvSpPr>
        <p:spPr>
          <a:xfrm>
            <a:off x="4666100" y="1278175"/>
            <a:ext cx="11412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2063550" y="15553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85" name="Google Shape;85;p16"/>
          <p:cNvSpPr/>
          <p:nvPr/>
        </p:nvSpPr>
        <p:spPr>
          <a:xfrm>
            <a:off x="2215950" y="17077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86" name="Google Shape;86;p16"/>
          <p:cNvSpPr/>
          <p:nvPr/>
        </p:nvSpPr>
        <p:spPr>
          <a:xfrm>
            <a:off x="2368350" y="18601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87" name="Google Shape;87;p16"/>
          <p:cNvSpPr/>
          <p:nvPr/>
        </p:nvSpPr>
        <p:spPr>
          <a:xfrm>
            <a:off x="2520750" y="20125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88" name="Google Shape;88;p16"/>
          <p:cNvSpPr/>
          <p:nvPr/>
        </p:nvSpPr>
        <p:spPr>
          <a:xfrm>
            <a:off x="2673150" y="21649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89" name="Google Shape;89;p16"/>
          <p:cNvSpPr/>
          <p:nvPr/>
        </p:nvSpPr>
        <p:spPr>
          <a:xfrm>
            <a:off x="2825550" y="23173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90" name="Google Shape;90;p16"/>
          <p:cNvSpPr/>
          <p:nvPr/>
        </p:nvSpPr>
        <p:spPr>
          <a:xfrm>
            <a:off x="2977950" y="24697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91" name="Google Shape;91;p16"/>
          <p:cNvSpPr/>
          <p:nvPr/>
        </p:nvSpPr>
        <p:spPr>
          <a:xfrm>
            <a:off x="3130350" y="2622175"/>
            <a:ext cx="77000" cy="61600"/>
          </a:xfrm>
          <a:custGeom>
            <a:rect b="b" l="l" r="r" t="t"/>
            <a:pathLst>
              <a:path extrusionOk="0" h="2464" w="3080">
                <a:moveTo>
                  <a:pt x="0" y="0"/>
                </a:moveTo>
                <a:cubicBezTo>
                  <a:pt x="1052" y="789"/>
                  <a:pt x="2150" y="1534"/>
                  <a:pt x="3080" y="2464"/>
                </a:cubicBezTo>
              </a:path>
            </a:pathLst>
          </a:custGeom>
          <a:noFill/>
          <a:ln cap="flat" cmpd="sng" w="9525">
            <a:solidFill>
              <a:schemeClr val="dk2"/>
            </a:solidFill>
            <a:prstDash val="solid"/>
            <a:round/>
            <a:headEnd len="med" w="med" type="none"/>
            <a:tailEnd len="med" w="med" type="none"/>
          </a:ln>
        </p:spPr>
      </p:sp>
      <p:sp>
        <p:nvSpPr>
          <p:cNvPr id="92" name="Google Shape;92;p16"/>
          <p:cNvSpPr/>
          <p:nvPr/>
        </p:nvSpPr>
        <p:spPr>
          <a:xfrm>
            <a:off x="3372525" y="2787350"/>
            <a:ext cx="107800" cy="15400"/>
          </a:xfrm>
          <a:custGeom>
            <a:rect b="b" l="l" r="r" t="t"/>
            <a:pathLst>
              <a:path extrusionOk="0" h="616" w="4312">
                <a:moveTo>
                  <a:pt x="0" y="616"/>
                </a:moveTo>
                <a:cubicBezTo>
                  <a:pt x="1409" y="264"/>
                  <a:pt x="2860" y="0"/>
                  <a:pt x="4312" y="0"/>
                </a:cubicBezTo>
              </a:path>
            </a:pathLst>
          </a:custGeom>
          <a:noFill/>
          <a:ln cap="flat" cmpd="sng" w="9525">
            <a:solidFill>
              <a:schemeClr val="dk2"/>
            </a:solidFill>
            <a:prstDash val="solid"/>
            <a:round/>
            <a:headEnd len="med" w="med" type="none"/>
            <a:tailEnd len="med" w="med" type="none"/>
          </a:ln>
        </p:spPr>
      </p:sp>
      <p:sp>
        <p:nvSpPr>
          <p:cNvPr id="93" name="Google Shape;93;p16"/>
          <p:cNvSpPr/>
          <p:nvPr/>
        </p:nvSpPr>
        <p:spPr>
          <a:xfrm>
            <a:off x="3677325" y="2711150"/>
            <a:ext cx="107800" cy="15400"/>
          </a:xfrm>
          <a:custGeom>
            <a:rect b="b" l="l" r="r" t="t"/>
            <a:pathLst>
              <a:path extrusionOk="0" h="616" w="4312">
                <a:moveTo>
                  <a:pt x="0" y="616"/>
                </a:moveTo>
                <a:cubicBezTo>
                  <a:pt x="1409" y="264"/>
                  <a:pt x="2860" y="0"/>
                  <a:pt x="4312" y="0"/>
                </a:cubicBezTo>
              </a:path>
            </a:pathLst>
          </a:custGeom>
          <a:noFill/>
          <a:ln cap="flat" cmpd="sng" w="9525">
            <a:solidFill>
              <a:schemeClr val="dk2"/>
            </a:solidFill>
            <a:prstDash val="solid"/>
            <a:round/>
            <a:headEnd len="med" w="med" type="none"/>
            <a:tailEnd len="med" w="med" type="none"/>
          </a:ln>
        </p:spPr>
      </p:sp>
      <p:pic>
        <p:nvPicPr>
          <p:cNvPr id="94" name="Google Shape;94;p16"/>
          <p:cNvPicPr preferRelativeResize="0"/>
          <p:nvPr/>
        </p:nvPicPr>
        <p:blipFill>
          <a:blip r:embed="rId5">
            <a:alphaModFix/>
          </a:blip>
          <a:stretch>
            <a:fillRect/>
          </a:stretch>
        </p:blipFill>
        <p:spPr>
          <a:xfrm rot="1533309">
            <a:off x="-1614195" y="644945"/>
            <a:ext cx="7737287" cy="32496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4000"/>
                                        <p:tgtEl>
                                          <p:spTgt spid="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0" y="0"/>
            <a:ext cx="9144000" cy="3032400"/>
          </a:xfrm>
          <a:prstGeom prst="rect">
            <a:avLst/>
          </a:prstGeom>
          <a:noFill/>
          <a:ln>
            <a:noFill/>
          </a:ln>
        </p:spPr>
      </p:pic>
      <p:pic>
        <p:nvPicPr>
          <p:cNvPr id="100" name="Google Shape;100;p17"/>
          <p:cNvPicPr preferRelativeResize="0"/>
          <p:nvPr/>
        </p:nvPicPr>
        <p:blipFill>
          <a:blip r:embed="rId4">
            <a:alphaModFix/>
          </a:blip>
          <a:stretch>
            <a:fillRect/>
          </a:stretch>
        </p:blipFill>
        <p:spPr>
          <a:xfrm rot="1533309">
            <a:off x="-3338620" y="-503405"/>
            <a:ext cx="7737287" cy="3249660"/>
          </a:xfrm>
          <a:prstGeom prst="rect">
            <a:avLst/>
          </a:prstGeom>
          <a:noFill/>
          <a:ln>
            <a:noFill/>
          </a:ln>
        </p:spPr>
      </p:pic>
      <p:sp>
        <p:nvSpPr>
          <p:cNvPr id="101" name="Google Shape;101;p17"/>
          <p:cNvSpPr/>
          <p:nvPr/>
        </p:nvSpPr>
        <p:spPr>
          <a:xfrm>
            <a:off x="25" y="3586575"/>
            <a:ext cx="9144000" cy="128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a:hlinkClick r:id="rId5"/>
          </p:cNvPr>
          <p:cNvSpPr txBox="1"/>
          <p:nvPr/>
        </p:nvSpPr>
        <p:spPr>
          <a:xfrm>
            <a:off x="376025" y="3720825"/>
            <a:ext cx="8554500" cy="10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Nigeria is made up of 36 states.  The federal capital territory is named Abuja.</a:t>
            </a:r>
            <a:endParaRPr b="1" sz="1700"/>
          </a:p>
          <a:p>
            <a:pPr indent="0" lvl="0" marL="0" rtl="0" algn="l">
              <a:spcBef>
                <a:spcPts val="0"/>
              </a:spcBef>
              <a:spcAft>
                <a:spcPts val="0"/>
              </a:spcAft>
              <a:buNone/>
            </a:pPr>
            <a:r>
              <a:rPr b="1" lang="en" sz="1700"/>
              <a:t>The United States is made up of ______ states.  Our federal capital territory is named _______________   _____.</a:t>
            </a:r>
            <a:endParaRPr b="1" sz="1700"/>
          </a:p>
        </p:txBody>
      </p:sp>
      <p:sp>
        <p:nvSpPr>
          <p:cNvPr id="103" name="Google Shape;103;p17"/>
          <p:cNvSpPr txBox="1"/>
          <p:nvPr/>
        </p:nvSpPr>
        <p:spPr>
          <a:xfrm>
            <a:off x="3898925" y="3924650"/>
            <a:ext cx="5373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rPr>
              <a:t>50</a:t>
            </a:r>
            <a:endParaRPr b="1" sz="2000">
              <a:solidFill>
                <a:srgbClr val="FF0000"/>
              </a:solidFill>
            </a:endParaRPr>
          </a:p>
        </p:txBody>
      </p:sp>
      <p:sp>
        <p:nvSpPr>
          <p:cNvPr id="104" name="Google Shape;104;p17"/>
          <p:cNvSpPr txBox="1"/>
          <p:nvPr/>
        </p:nvSpPr>
        <p:spPr>
          <a:xfrm>
            <a:off x="1320475" y="4179950"/>
            <a:ext cx="2900700" cy="1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rPr>
              <a:t>Washington      DC</a:t>
            </a:r>
            <a:endParaRPr b="1" sz="2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2500"/>
                                        <p:tgtEl>
                                          <p:spTgt spid="1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nvSpPr>
        <p:spPr>
          <a:xfrm>
            <a:off x="174575" y="94025"/>
            <a:ext cx="3048600" cy="4833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Road trip through Nigeria</a:t>
            </a:r>
            <a:endParaRPr b="1" sz="1800"/>
          </a:p>
        </p:txBody>
      </p:sp>
      <p:sp>
        <p:nvSpPr>
          <p:cNvPr id="110" name="Google Shape;110;p18"/>
          <p:cNvSpPr txBox="1"/>
          <p:nvPr/>
        </p:nvSpPr>
        <p:spPr>
          <a:xfrm>
            <a:off x="4044525" y="4499388"/>
            <a:ext cx="3491700" cy="402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Next, watch this video: </a:t>
            </a:r>
            <a:r>
              <a:rPr lang="en" u="sng">
                <a:solidFill>
                  <a:schemeClr val="hlink"/>
                </a:solidFill>
                <a:hlinkClick r:id="rId3"/>
              </a:rPr>
              <a:t>CLICK HERE</a:t>
            </a:r>
            <a:endParaRPr/>
          </a:p>
        </p:txBody>
      </p:sp>
      <p:pic>
        <p:nvPicPr>
          <p:cNvPr id="111" name="Google Shape;111;p18"/>
          <p:cNvPicPr preferRelativeResize="0"/>
          <p:nvPr/>
        </p:nvPicPr>
        <p:blipFill>
          <a:blip r:embed="rId4">
            <a:alphaModFix/>
          </a:blip>
          <a:stretch>
            <a:fillRect/>
          </a:stretch>
        </p:blipFill>
        <p:spPr>
          <a:xfrm>
            <a:off x="152400" y="635347"/>
            <a:ext cx="3070775" cy="4355752"/>
          </a:xfrm>
          <a:prstGeom prst="rect">
            <a:avLst/>
          </a:prstGeom>
          <a:noFill/>
          <a:ln>
            <a:noFill/>
          </a:ln>
        </p:spPr>
      </p:pic>
      <p:pic>
        <p:nvPicPr>
          <p:cNvPr id="112" name="Google Shape;112;p18"/>
          <p:cNvPicPr preferRelativeResize="0"/>
          <p:nvPr/>
        </p:nvPicPr>
        <p:blipFill>
          <a:blip r:embed="rId5">
            <a:alphaModFix/>
          </a:blip>
          <a:stretch>
            <a:fillRect/>
          </a:stretch>
        </p:blipFill>
        <p:spPr>
          <a:xfrm>
            <a:off x="3375575" y="1971508"/>
            <a:ext cx="5167096" cy="2405079"/>
          </a:xfrm>
          <a:prstGeom prst="rect">
            <a:avLst/>
          </a:prstGeom>
          <a:noFill/>
          <a:ln>
            <a:noFill/>
          </a:ln>
        </p:spPr>
      </p:pic>
      <p:pic>
        <p:nvPicPr>
          <p:cNvPr id="113" name="Google Shape;113;p18"/>
          <p:cNvPicPr preferRelativeResize="0"/>
          <p:nvPr/>
        </p:nvPicPr>
        <p:blipFill>
          <a:blip r:embed="rId6">
            <a:alphaModFix/>
          </a:blip>
          <a:stretch>
            <a:fillRect/>
          </a:stretch>
        </p:blipFill>
        <p:spPr>
          <a:xfrm rot="1049354">
            <a:off x="6259111" y="608450"/>
            <a:ext cx="2807902" cy="1403926"/>
          </a:xfrm>
          <a:prstGeom prst="rect">
            <a:avLst/>
          </a:prstGeom>
          <a:noFill/>
          <a:ln>
            <a:noFill/>
          </a:ln>
        </p:spPr>
      </p:pic>
      <p:pic>
        <p:nvPicPr>
          <p:cNvPr id="114" name="Google Shape;114;p18"/>
          <p:cNvPicPr preferRelativeResize="0"/>
          <p:nvPr/>
        </p:nvPicPr>
        <p:blipFill>
          <a:blip r:embed="rId7">
            <a:alphaModFix/>
          </a:blip>
          <a:stretch>
            <a:fillRect/>
          </a:stretch>
        </p:blipFill>
        <p:spPr>
          <a:xfrm>
            <a:off x="3375575" y="241768"/>
            <a:ext cx="2609437" cy="1467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nvSpPr>
        <p:spPr>
          <a:xfrm>
            <a:off x="407050" y="180625"/>
            <a:ext cx="8385000" cy="5595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Using Chrome as your browser, launch Google Earth by going to:  </a:t>
            </a:r>
            <a:r>
              <a:rPr lang="en" u="sng">
                <a:solidFill>
                  <a:schemeClr val="hlink"/>
                </a:solidFill>
                <a:hlinkClick r:id="rId3"/>
              </a:rPr>
              <a:t>https://www.google.com/earth</a:t>
            </a:r>
            <a:endParaRPr/>
          </a:p>
          <a:p>
            <a:pPr indent="0" lvl="0" marL="0" rtl="0" algn="l">
              <a:spcBef>
                <a:spcPts val="0"/>
              </a:spcBef>
              <a:spcAft>
                <a:spcPts val="0"/>
              </a:spcAft>
              <a:buNone/>
            </a:pPr>
            <a:r>
              <a:rPr lang="en"/>
              <a:t>Enter the following into the search bar: </a:t>
            </a:r>
            <a:r>
              <a:rPr b="1" lang="en"/>
              <a:t>Abuja, Nigeria</a:t>
            </a:r>
            <a:endParaRPr b="1"/>
          </a:p>
        </p:txBody>
      </p:sp>
      <p:pic>
        <p:nvPicPr>
          <p:cNvPr id="120" name="Google Shape;120;p19">
            <a:hlinkClick r:id="rId4"/>
          </p:cNvPr>
          <p:cNvPicPr preferRelativeResize="0"/>
          <p:nvPr/>
        </p:nvPicPr>
        <p:blipFill>
          <a:blip r:embed="rId5">
            <a:alphaModFix/>
          </a:blip>
          <a:stretch>
            <a:fillRect/>
          </a:stretch>
        </p:blipFill>
        <p:spPr>
          <a:xfrm>
            <a:off x="6540088" y="570725"/>
            <a:ext cx="2052962" cy="732550"/>
          </a:xfrm>
          <a:prstGeom prst="rect">
            <a:avLst/>
          </a:prstGeom>
          <a:noFill/>
          <a:ln>
            <a:noFill/>
          </a:ln>
        </p:spPr>
      </p:pic>
      <p:sp>
        <p:nvSpPr>
          <p:cNvPr id="121" name="Google Shape;121;p19"/>
          <p:cNvSpPr txBox="1"/>
          <p:nvPr/>
        </p:nvSpPr>
        <p:spPr>
          <a:xfrm>
            <a:off x="140650" y="2634975"/>
            <a:ext cx="2782800" cy="22566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Want to see more of Abuja?</a:t>
            </a:r>
            <a:endParaRPr/>
          </a:p>
          <a:p>
            <a:pPr indent="-317500" lvl="0" marL="457200" rtl="0" algn="l">
              <a:spcBef>
                <a:spcPts val="0"/>
              </a:spcBef>
              <a:spcAft>
                <a:spcPts val="0"/>
              </a:spcAft>
              <a:buSzPts val="1400"/>
              <a:buChar char="●"/>
            </a:pPr>
            <a:r>
              <a:rPr lang="en"/>
              <a:t>Take a trip to </a:t>
            </a:r>
            <a:r>
              <a:rPr b="1" lang="en"/>
              <a:t>Zuma Rock, Abuja, Nigeria</a:t>
            </a:r>
            <a:endParaRPr b="1"/>
          </a:p>
          <a:p>
            <a:pPr indent="-317500" lvl="0" marL="457200" rtl="0" algn="l">
              <a:spcBef>
                <a:spcPts val="0"/>
              </a:spcBef>
              <a:spcAft>
                <a:spcPts val="0"/>
              </a:spcAft>
              <a:buSzPts val="1400"/>
              <a:buChar char="●"/>
            </a:pPr>
            <a:r>
              <a:rPr lang="en"/>
              <a:t>Take a trip to Abuja </a:t>
            </a:r>
            <a:r>
              <a:rPr b="1" lang="en"/>
              <a:t>National Mosuqe, Abuja, Nigeria</a:t>
            </a:r>
            <a:endParaRPr b="1"/>
          </a:p>
          <a:p>
            <a:pPr indent="-317500" lvl="0" marL="457200" rtl="0" algn="l">
              <a:spcBef>
                <a:spcPts val="0"/>
              </a:spcBef>
              <a:spcAft>
                <a:spcPts val="0"/>
              </a:spcAft>
              <a:buSzPts val="1400"/>
              <a:buChar char="●"/>
            </a:pPr>
            <a:r>
              <a:rPr lang="en"/>
              <a:t>Drag the person icon to any blue line or dot on the map to see a street view of the area.</a:t>
            </a:r>
            <a:endParaRPr/>
          </a:p>
        </p:txBody>
      </p:sp>
      <p:sp>
        <p:nvSpPr>
          <p:cNvPr id="122" name="Google Shape;122;p19"/>
          <p:cNvSpPr txBox="1"/>
          <p:nvPr/>
        </p:nvSpPr>
        <p:spPr>
          <a:xfrm>
            <a:off x="311100" y="921176"/>
            <a:ext cx="5557800" cy="10251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From the aerial view, describe the landscape and surrounding area.  What do you see from the street view?  Compare and contrast Nigeria to the United States of America.  What is the same and what is different?</a:t>
            </a:r>
            <a:endParaRPr>
              <a:solidFill>
                <a:schemeClr val="dk1"/>
              </a:solidFill>
            </a:endParaRPr>
          </a:p>
          <a:p>
            <a:pPr indent="0" lvl="0" marL="0" rtl="0" algn="l">
              <a:spcBef>
                <a:spcPts val="0"/>
              </a:spcBef>
              <a:spcAft>
                <a:spcPts val="0"/>
              </a:spcAft>
              <a:buNone/>
            </a:pPr>
            <a:r>
              <a:t/>
            </a:r>
            <a:endParaRPr/>
          </a:p>
        </p:txBody>
      </p:sp>
      <p:sp>
        <p:nvSpPr>
          <p:cNvPr id="123" name="Google Shape;123;p19"/>
          <p:cNvSpPr txBox="1"/>
          <p:nvPr/>
        </p:nvSpPr>
        <p:spPr>
          <a:xfrm>
            <a:off x="3086100" y="2057700"/>
            <a:ext cx="2827200" cy="29085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Want to see more of the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Check out these cities: </a:t>
            </a:r>
            <a:endParaRPr/>
          </a:p>
          <a:p>
            <a:pPr indent="-317500" lvl="0" marL="457200" rtl="0" algn="l">
              <a:spcBef>
                <a:spcPts val="0"/>
              </a:spcBef>
              <a:spcAft>
                <a:spcPts val="0"/>
              </a:spcAft>
              <a:buSzPts val="1400"/>
              <a:buChar char="●"/>
            </a:pPr>
            <a:r>
              <a:rPr lang="en"/>
              <a:t>Enugu, Nigeria</a:t>
            </a:r>
            <a:endParaRPr/>
          </a:p>
          <a:p>
            <a:pPr indent="-317500" lvl="0" marL="457200" rtl="0" algn="l">
              <a:spcBef>
                <a:spcPts val="0"/>
              </a:spcBef>
              <a:spcAft>
                <a:spcPts val="0"/>
              </a:spcAft>
              <a:buSzPts val="1400"/>
              <a:buChar char="●"/>
            </a:pPr>
            <a:r>
              <a:rPr lang="en"/>
              <a:t>Port Harcourt, Nigeria</a:t>
            </a:r>
            <a:endParaRPr/>
          </a:p>
          <a:p>
            <a:pPr indent="-317500" lvl="0" marL="457200" rtl="0" algn="l">
              <a:spcBef>
                <a:spcPts val="0"/>
              </a:spcBef>
              <a:spcAft>
                <a:spcPts val="0"/>
              </a:spcAft>
              <a:buSzPts val="1400"/>
              <a:buChar char="●"/>
            </a:pPr>
            <a:r>
              <a:rPr lang="en"/>
              <a:t>Uyo, Nigeria</a:t>
            </a:r>
            <a:endParaRPr/>
          </a:p>
          <a:p>
            <a:pPr indent="-317500" lvl="0" marL="457200" rtl="0" algn="l">
              <a:spcBef>
                <a:spcPts val="0"/>
              </a:spcBef>
              <a:spcAft>
                <a:spcPts val="0"/>
              </a:spcAft>
              <a:buSzPts val="1400"/>
              <a:buChar char="●"/>
            </a:pPr>
            <a:r>
              <a:rPr lang="en"/>
              <a:t>Benin City, Nigeria</a:t>
            </a:r>
            <a:endParaRPr/>
          </a:p>
          <a:p>
            <a:pPr indent="-317500" lvl="0" marL="457200" rtl="0" algn="l">
              <a:spcBef>
                <a:spcPts val="0"/>
              </a:spcBef>
              <a:spcAft>
                <a:spcPts val="0"/>
              </a:spcAft>
              <a:buSzPts val="1400"/>
              <a:buChar char="●"/>
            </a:pPr>
            <a:r>
              <a:rPr lang="en"/>
              <a:t>Calabar, Nigeria</a:t>
            </a:r>
            <a:endParaRPr/>
          </a:p>
          <a:p>
            <a:pPr indent="-317500" lvl="0" marL="457200" rtl="0" algn="l">
              <a:spcBef>
                <a:spcPts val="0"/>
              </a:spcBef>
              <a:spcAft>
                <a:spcPts val="0"/>
              </a:spcAft>
              <a:buSzPts val="1400"/>
              <a:buChar char="●"/>
            </a:pPr>
            <a:r>
              <a:rPr lang="en"/>
              <a:t>Lagos, Nigeria</a:t>
            </a:r>
            <a:endParaRPr/>
          </a:p>
          <a:p>
            <a:pPr indent="-317500" lvl="0" marL="457200" rtl="0" algn="l">
              <a:spcBef>
                <a:spcPts val="0"/>
              </a:spcBef>
              <a:spcAft>
                <a:spcPts val="0"/>
              </a:spcAft>
              <a:buSzPts val="1400"/>
              <a:buChar char="●"/>
            </a:pPr>
            <a:r>
              <a:rPr lang="en"/>
              <a:t>Abeokuta, Nigeria</a:t>
            </a:r>
            <a:endParaRPr/>
          </a:p>
          <a:p>
            <a:pPr indent="-317500" lvl="0" marL="457200" rtl="0" algn="l">
              <a:spcBef>
                <a:spcPts val="0"/>
              </a:spcBef>
              <a:spcAft>
                <a:spcPts val="0"/>
              </a:spcAft>
              <a:buSzPts val="1400"/>
              <a:buChar char="●"/>
            </a:pPr>
            <a:r>
              <a:rPr lang="en"/>
              <a:t>Ibadan, Nigeria</a:t>
            </a:r>
            <a:endParaRPr/>
          </a:p>
        </p:txBody>
      </p:sp>
      <p:sp>
        <p:nvSpPr>
          <p:cNvPr id="124" name="Google Shape;124;p19"/>
          <p:cNvSpPr txBox="1"/>
          <p:nvPr/>
        </p:nvSpPr>
        <p:spPr>
          <a:xfrm>
            <a:off x="6159550" y="1724700"/>
            <a:ext cx="2708700" cy="32415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National Parks to visit…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Erin-ljesha, Nigeria</a:t>
            </a:r>
            <a:endParaRPr/>
          </a:p>
          <a:p>
            <a:pPr indent="-317500" lvl="0" marL="457200" rtl="0" algn="l">
              <a:spcBef>
                <a:spcPts val="0"/>
              </a:spcBef>
              <a:spcAft>
                <a:spcPts val="0"/>
              </a:spcAft>
              <a:buSzPts val="1400"/>
              <a:buChar char="●"/>
            </a:pPr>
            <a:r>
              <a:rPr lang="en"/>
              <a:t>Okomu National Park, Nigeria</a:t>
            </a:r>
            <a:endParaRPr/>
          </a:p>
          <a:p>
            <a:pPr indent="-317500" lvl="0" marL="457200" rtl="0" algn="l">
              <a:spcBef>
                <a:spcPts val="0"/>
              </a:spcBef>
              <a:spcAft>
                <a:spcPts val="0"/>
              </a:spcAft>
              <a:buSzPts val="1400"/>
              <a:buChar char="●"/>
            </a:pPr>
            <a:r>
              <a:rPr lang="en"/>
              <a:t>Edumanom National Forest, Nigeria</a:t>
            </a:r>
            <a:endParaRPr/>
          </a:p>
          <a:p>
            <a:pPr indent="-317500" lvl="0" marL="457200" rtl="0" algn="l">
              <a:spcBef>
                <a:spcPts val="0"/>
              </a:spcBef>
              <a:spcAft>
                <a:spcPts val="0"/>
              </a:spcAft>
              <a:buSzPts val="1400"/>
              <a:buChar char="●"/>
            </a:pPr>
            <a:r>
              <a:rPr lang="en"/>
              <a:t>Yankari National Park, Nigeria</a:t>
            </a:r>
            <a:endParaRPr/>
          </a:p>
          <a:p>
            <a:pPr indent="-317500" lvl="0" marL="457200" rtl="0" algn="l">
              <a:spcBef>
                <a:spcPts val="0"/>
              </a:spcBef>
              <a:spcAft>
                <a:spcPts val="0"/>
              </a:spcAft>
              <a:buSzPts val="1400"/>
              <a:buChar char="●"/>
            </a:pPr>
            <a:r>
              <a:rPr lang="en"/>
              <a:t>Kainji National Park, Nigeria</a:t>
            </a:r>
            <a:endParaRPr/>
          </a:p>
          <a:p>
            <a:pPr indent="-317500" lvl="0" marL="457200" rtl="0" algn="l">
              <a:spcBef>
                <a:spcPts val="0"/>
              </a:spcBef>
              <a:spcAft>
                <a:spcPts val="0"/>
              </a:spcAft>
              <a:buSzPts val="1400"/>
              <a:buChar char="●"/>
            </a:pPr>
            <a:r>
              <a:rPr lang="en"/>
              <a:t>Gashaka Gumti National Park, Nigeria</a:t>
            </a:r>
            <a:endParaRPr/>
          </a:p>
        </p:txBody>
      </p:sp>
      <p:pic>
        <p:nvPicPr>
          <p:cNvPr id="125" name="Google Shape;125;p19">
            <a:hlinkClick action="ppaction://hlinksldjump" r:id="rId6"/>
          </p:cNvPr>
          <p:cNvPicPr preferRelativeResize="0"/>
          <p:nvPr/>
        </p:nvPicPr>
        <p:blipFill>
          <a:blip r:embed="rId7">
            <a:alphaModFix/>
          </a:blip>
          <a:stretch>
            <a:fillRect/>
          </a:stretch>
        </p:blipFill>
        <p:spPr>
          <a:xfrm>
            <a:off x="1839333" y="1724700"/>
            <a:ext cx="1184665" cy="948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 type="subTitle"/>
          </p:nvPr>
        </p:nvSpPr>
        <p:spPr>
          <a:xfrm>
            <a:off x="82275" y="354875"/>
            <a:ext cx="7873500" cy="673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sz="2650">
                <a:solidFill>
                  <a:srgbClr val="323536"/>
                </a:solidFill>
              </a:rPr>
              <a:t>Why the Sky Is Far Away: A Nigerian Folktale</a:t>
            </a:r>
            <a:endParaRPr b="1" sz="2650">
              <a:solidFill>
                <a:srgbClr val="323536"/>
              </a:solidFill>
            </a:endParaRPr>
          </a:p>
          <a:p>
            <a:pPr indent="0" lvl="0" marL="0" rtl="0" algn="ctr">
              <a:spcBef>
                <a:spcPts val="1100"/>
              </a:spcBef>
              <a:spcAft>
                <a:spcPts val="0"/>
              </a:spcAft>
              <a:buNone/>
            </a:pPr>
            <a:r>
              <a:t/>
            </a:r>
            <a:endParaRPr/>
          </a:p>
        </p:txBody>
      </p:sp>
      <p:pic>
        <p:nvPicPr>
          <p:cNvPr id="131" name="Google Shape;131;p20">
            <a:hlinkClick r:id="rId3"/>
          </p:cNvPr>
          <p:cNvPicPr preferRelativeResize="0"/>
          <p:nvPr/>
        </p:nvPicPr>
        <p:blipFill>
          <a:blip r:embed="rId4">
            <a:alphaModFix/>
          </a:blip>
          <a:stretch>
            <a:fillRect/>
          </a:stretch>
        </p:blipFill>
        <p:spPr>
          <a:xfrm>
            <a:off x="152400" y="1028675"/>
            <a:ext cx="2812715" cy="2483200"/>
          </a:xfrm>
          <a:prstGeom prst="rect">
            <a:avLst/>
          </a:prstGeom>
          <a:noFill/>
          <a:ln>
            <a:noFill/>
          </a:ln>
        </p:spPr>
      </p:pic>
      <p:pic>
        <p:nvPicPr>
          <p:cNvPr id="132" name="Google Shape;132;p20">
            <a:hlinkClick r:id="rId5"/>
          </p:cNvPr>
          <p:cNvPicPr preferRelativeResize="0"/>
          <p:nvPr/>
        </p:nvPicPr>
        <p:blipFill>
          <a:blip r:embed="rId6">
            <a:alphaModFix/>
          </a:blip>
          <a:stretch>
            <a:fillRect/>
          </a:stretch>
        </p:blipFill>
        <p:spPr>
          <a:xfrm>
            <a:off x="4305650" y="2327825"/>
            <a:ext cx="4628958" cy="2573700"/>
          </a:xfrm>
          <a:prstGeom prst="rect">
            <a:avLst/>
          </a:prstGeom>
          <a:noFill/>
          <a:ln>
            <a:noFill/>
          </a:ln>
        </p:spPr>
      </p:pic>
      <p:sp>
        <p:nvSpPr>
          <p:cNvPr id="133" name="Google Shape;133;p20"/>
          <p:cNvSpPr txBox="1"/>
          <p:nvPr/>
        </p:nvSpPr>
        <p:spPr>
          <a:xfrm>
            <a:off x="3441325" y="1783550"/>
            <a:ext cx="5916600" cy="451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1100"/>
              </a:spcAft>
              <a:buClr>
                <a:schemeClr val="dk1"/>
              </a:buClr>
              <a:buSzPts val="1100"/>
              <a:buFont typeface="Arial"/>
              <a:buNone/>
            </a:pPr>
            <a:r>
              <a:rPr b="1" lang="en" sz="2650">
                <a:solidFill>
                  <a:srgbClr val="323536"/>
                </a:solidFill>
              </a:rPr>
              <a:t>Bino and Fino: An African cartoon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 type="subTitle"/>
          </p:nvPr>
        </p:nvSpPr>
        <p:spPr>
          <a:xfrm>
            <a:off x="311700" y="303075"/>
            <a:ext cx="8520600" cy="6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Learn how to speak Yoruba</a:t>
            </a:r>
            <a:endParaRPr/>
          </a:p>
        </p:txBody>
      </p:sp>
      <p:pic>
        <p:nvPicPr>
          <p:cNvPr id="139" name="Google Shape;139;p21">
            <a:hlinkClick r:id="rId3"/>
          </p:cNvPr>
          <p:cNvPicPr preferRelativeResize="0"/>
          <p:nvPr/>
        </p:nvPicPr>
        <p:blipFill>
          <a:blip r:embed="rId4">
            <a:alphaModFix/>
          </a:blip>
          <a:stretch>
            <a:fillRect/>
          </a:stretch>
        </p:blipFill>
        <p:spPr>
          <a:xfrm>
            <a:off x="1472750" y="1452675"/>
            <a:ext cx="6155066" cy="3462224"/>
          </a:xfrm>
          <a:prstGeom prst="rect">
            <a:avLst/>
          </a:prstGeom>
          <a:noFill/>
          <a:ln>
            <a:noFill/>
          </a:ln>
        </p:spPr>
      </p:pic>
      <p:sp>
        <p:nvSpPr>
          <p:cNvPr id="140" name="Google Shape;140;p21"/>
          <p:cNvSpPr txBox="1"/>
          <p:nvPr/>
        </p:nvSpPr>
        <p:spPr>
          <a:xfrm>
            <a:off x="2767050" y="1161925"/>
            <a:ext cx="4011300" cy="2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picture below to watch the video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